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  <p:sldMasterId id="2147483768" r:id="rId7"/>
  </p:sldMasterIdLst>
  <p:notesMasterIdLst>
    <p:notesMasterId r:id="rId98"/>
  </p:notesMasterIdLst>
  <p:sldIdLst>
    <p:sldId id="256" r:id="rId8"/>
    <p:sldId id="262" r:id="rId9"/>
    <p:sldId id="263" r:id="rId10"/>
    <p:sldId id="382" r:id="rId11"/>
    <p:sldId id="264" r:id="rId12"/>
    <p:sldId id="265" r:id="rId13"/>
    <p:sldId id="266" r:id="rId14"/>
    <p:sldId id="448" r:id="rId15"/>
    <p:sldId id="449" r:id="rId16"/>
    <p:sldId id="430" r:id="rId17"/>
    <p:sldId id="431" r:id="rId18"/>
    <p:sldId id="432" r:id="rId19"/>
    <p:sldId id="462" r:id="rId20"/>
    <p:sldId id="461" r:id="rId21"/>
    <p:sldId id="276" r:id="rId22"/>
    <p:sldId id="447" r:id="rId23"/>
    <p:sldId id="277" r:id="rId24"/>
    <p:sldId id="434" r:id="rId25"/>
    <p:sldId id="435" r:id="rId26"/>
    <p:sldId id="436" r:id="rId27"/>
    <p:sldId id="328" r:id="rId28"/>
    <p:sldId id="261" r:id="rId29"/>
    <p:sldId id="270" r:id="rId30"/>
    <p:sldId id="383" r:id="rId31"/>
    <p:sldId id="384" r:id="rId32"/>
    <p:sldId id="385" r:id="rId33"/>
    <p:sldId id="433" r:id="rId34"/>
    <p:sldId id="340" r:id="rId35"/>
    <p:sldId id="341" r:id="rId36"/>
    <p:sldId id="470" r:id="rId37"/>
    <p:sldId id="471" r:id="rId38"/>
    <p:sldId id="271" r:id="rId39"/>
    <p:sldId id="378" r:id="rId40"/>
    <p:sldId id="389" r:id="rId41"/>
    <p:sldId id="390" r:id="rId42"/>
    <p:sldId id="391" r:id="rId43"/>
    <p:sldId id="392" r:id="rId44"/>
    <p:sldId id="393" r:id="rId45"/>
    <p:sldId id="394" r:id="rId46"/>
    <p:sldId id="466" r:id="rId47"/>
    <p:sldId id="396" r:id="rId48"/>
    <p:sldId id="397" r:id="rId49"/>
    <p:sldId id="398" r:id="rId50"/>
    <p:sldId id="465" r:id="rId51"/>
    <p:sldId id="400" r:id="rId52"/>
    <p:sldId id="450" r:id="rId53"/>
    <p:sldId id="374" r:id="rId54"/>
    <p:sldId id="442" r:id="rId55"/>
    <p:sldId id="443" r:id="rId56"/>
    <p:sldId id="455" r:id="rId57"/>
    <p:sldId id="456" r:id="rId58"/>
    <p:sldId id="457" r:id="rId59"/>
    <p:sldId id="437" r:id="rId60"/>
    <p:sldId id="426" r:id="rId61"/>
    <p:sldId id="463" r:id="rId62"/>
    <p:sldId id="401" r:id="rId63"/>
    <p:sldId id="402" r:id="rId64"/>
    <p:sldId id="403" r:id="rId65"/>
    <p:sldId id="386" r:id="rId66"/>
    <p:sldId id="469" r:id="rId67"/>
    <p:sldId id="373" r:id="rId68"/>
    <p:sldId id="376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58" r:id="rId84"/>
    <p:sldId id="459" r:id="rId85"/>
    <p:sldId id="460" r:id="rId86"/>
    <p:sldId id="438" r:id="rId87"/>
    <p:sldId id="439" r:id="rId88"/>
    <p:sldId id="440" r:id="rId89"/>
    <p:sldId id="441" r:id="rId90"/>
    <p:sldId id="342" r:id="rId91"/>
    <p:sldId id="343" r:id="rId92"/>
    <p:sldId id="344" r:id="rId93"/>
    <p:sldId id="387" r:id="rId94"/>
    <p:sldId id="388" r:id="rId95"/>
    <p:sldId id="418" r:id="rId96"/>
    <p:sldId id="4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4"/>
            <p14:sldId id="265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462"/>
            <p14:sldId id="461"/>
            <p14:sldId id="276"/>
            <p14:sldId id="447"/>
            <p14:sldId id="27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70"/>
            <p14:sldId id="471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466"/>
            <p14:sldId id="396"/>
            <p14:sldId id="397"/>
            <p14:sldId id="398"/>
            <p14:sldId id="465"/>
            <p14:sldId id="400"/>
            <p14:sldId id="450"/>
            <p14:sldId id="374"/>
            <p14:sldId id="442"/>
            <p14:sldId id="443"/>
            <p14:sldId id="455"/>
            <p14:sldId id="456"/>
            <p14:sldId id="457"/>
            <p14:sldId id="437"/>
            <p14:sldId id="426"/>
          </p14:sldIdLst>
        </p14:section>
        <p14:section name="Standards" id="{2FD3617A-7AAC-4F75-8EBA-6F58941F7EA8}">
          <p14:sldIdLst>
            <p14:sldId id="463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6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8"/>
            <p14:sldId id="459"/>
            <p14:sldId id="460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64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full</a:t>
            </a:r>
            <a:r>
              <a:rPr lang="en-US" baseline="0" dirty="0" smtClean="0"/>
              <a:t> sentences </a:t>
            </a:r>
          </a:p>
          <a:p>
            <a:r>
              <a:rPr lang="en-US" baseline="0" dirty="0" smtClean="0"/>
              <a:t>Since the earths magnet field is know if you know what a vector is you can use that to reset your Attitude solution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5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read</a:t>
            </a:r>
            <a:r>
              <a:rPr lang="en-US" baseline="0" dirty="0" smtClean="0"/>
              <a:t> the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357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3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3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9" y="1063627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251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887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493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13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82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7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958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4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00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47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835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7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442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366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09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12/17/2015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emf"/><Relationship Id="rId7" Type="http://schemas.openxmlformats.org/officeDocument/2006/relationships/image" Target="../media/image3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emf"/><Relationship Id="rId4" Type="http://schemas.openxmlformats.org/officeDocument/2006/relationships/image" Target="../media/image28.emf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3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emf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8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3" y="1227558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sz="1800" dirty="0" smtClean="0"/>
              <a:t>Passive </a:t>
            </a:r>
            <a:r>
              <a:rPr lang="en-US" sz="1800" dirty="0"/>
              <a:t>Attitude Control</a:t>
            </a:r>
            <a:endParaRPr lang="en-US" sz="1800" dirty="0" smtClean="0"/>
          </a:p>
          <a:p>
            <a:pPr lvl="2"/>
            <a:r>
              <a:rPr lang="en-US" sz="1800" dirty="0" smtClean="0"/>
              <a:t>Solar Panels on Faces</a:t>
            </a:r>
          </a:p>
          <a:p>
            <a:pPr lvl="1"/>
            <a:r>
              <a:rPr lang="en-US" sz="2000" dirty="0"/>
              <a:t>Middle ($</a:t>
            </a:r>
            <a:r>
              <a:rPr lang="en-US" sz="2000" dirty="0" smtClean="0"/>
              <a:t>75,000)</a:t>
            </a:r>
          </a:p>
          <a:p>
            <a:pPr lvl="2"/>
            <a:r>
              <a:rPr lang="en-US" sz="1800" dirty="0" smtClean="0"/>
              <a:t>Passive Attitude </a:t>
            </a:r>
            <a:r>
              <a:rPr lang="en-US" sz="1800" dirty="0"/>
              <a:t>Control</a:t>
            </a:r>
          </a:p>
          <a:p>
            <a:pPr lvl="2"/>
            <a:r>
              <a:rPr lang="en-US" sz="1800" dirty="0" smtClean="0"/>
              <a:t>Deployed Solar Panels</a:t>
            </a:r>
          </a:p>
          <a:p>
            <a:pPr lvl="1"/>
            <a:r>
              <a:rPr lang="en-US" sz="2000" dirty="0"/>
              <a:t>Upper ($</a:t>
            </a:r>
            <a:r>
              <a:rPr lang="en-US" sz="2000" dirty="0" smtClean="0"/>
              <a:t>100,000)</a:t>
            </a:r>
          </a:p>
          <a:p>
            <a:pPr lvl="2"/>
            <a:r>
              <a:rPr lang="en-US" sz="1800" dirty="0" smtClean="0"/>
              <a:t>Active </a:t>
            </a:r>
            <a:r>
              <a:rPr lang="en-US" sz="1800" dirty="0"/>
              <a:t>Attitude </a:t>
            </a:r>
            <a:r>
              <a:rPr lang="en-US" sz="1800" dirty="0" smtClean="0"/>
              <a:t>Control</a:t>
            </a:r>
            <a:endParaRPr lang="en-US" sz="1800" dirty="0"/>
          </a:p>
          <a:p>
            <a:pPr lvl="2"/>
            <a:r>
              <a:rPr lang="en-US" sz="1800" dirty="0"/>
              <a:t>Deployed Solar </a:t>
            </a:r>
            <a:r>
              <a:rPr lang="en-US" sz="1800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4" y="363165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19668"/>
              </p:ext>
            </p:extLst>
          </p:nvPr>
        </p:nvGraphicFramePr>
        <p:xfrm>
          <a:off x="731521" y="1271857"/>
          <a:ext cx="10201526" cy="46822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7"/>
                <a:gridCol w="3288031"/>
                <a:gridCol w="2072005"/>
                <a:gridCol w="1523523"/>
              </a:tblGrid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0410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41222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70408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Attitude 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5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80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2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Packet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10714995" cy="5630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GRID will run on a FIFO memory buffer</a:t>
            </a:r>
          </a:p>
          <a:p>
            <a:pPr lvl="1"/>
            <a:r>
              <a:rPr lang="en-US" dirty="0" smtClean="0"/>
              <a:t>When a GRB is realized GRID will trigger the flight computer to store data to dedicated memory for beginning at -1min and +3 min from time of trigger. </a:t>
            </a:r>
          </a:p>
          <a:p>
            <a:pPr lvl="1"/>
            <a:r>
              <a:rPr lang="en-US" dirty="0" smtClean="0"/>
              <a:t>This is known as our “packet”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GPS will run on a FIFO memory buffer</a:t>
            </a:r>
          </a:p>
          <a:p>
            <a:pPr lvl="1"/>
            <a:r>
              <a:rPr lang="en-US" dirty="0" smtClean="0"/>
              <a:t>Flight computer trigger stores GPS best XYZ and velocity related to the start time of the packet</a:t>
            </a:r>
          </a:p>
          <a:p>
            <a:pPr lvl="2"/>
            <a:r>
              <a:rPr lang="en-US" dirty="0" smtClean="0"/>
              <a:t>Knowing orbital elements we know the following positions of SOCRATES through the duration of the packet</a:t>
            </a:r>
          </a:p>
          <a:p>
            <a:pPr lvl="2"/>
            <a:r>
              <a:rPr lang="en-US" dirty="0" smtClean="0"/>
              <a:t>End time GPS best XYZ and velocity is stored to calculate drift of measurements if applicable.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Attitude is consistently calculated by the flight computer and stored in an accessible memory location</a:t>
            </a:r>
          </a:p>
          <a:p>
            <a:pPr lvl="1"/>
            <a:r>
              <a:rPr lang="en-US" dirty="0"/>
              <a:t>Flight computer trigger stores </a:t>
            </a:r>
            <a:r>
              <a:rPr lang="en-US" dirty="0" smtClean="0"/>
              <a:t>attitude at the start time and 15 second intervals through the packet duration.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System time delay will be monitored as the difference between flight computer time (RTC) and GPS time</a:t>
            </a:r>
          </a:p>
          <a:p>
            <a:pPr lvl="2"/>
            <a:r>
              <a:rPr lang="en-US" dirty="0" smtClean="0"/>
              <a:t>When difference &gt; 10µs the flight computer real time clock is reset to GPS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Packet size per GRB</a:t>
                </a:r>
              </a:p>
              <a:p>
                <a:pPr lvl="1"/>
                <a:r>
                  <a:rPr lang="en-US" dirty="0" smtClean="0"/>
                  <a:t>GRID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8 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b="0" i="0" dirty="0" smtClean="0">
                        <a:latin typeface="Cambria Math"/>
                        <a:ea typeface="Cambria Math" panose="02040503050406030204" pitchFamily="18" charset="0"/>
                      </a:rPr>
                      <m:t>.2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7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𝑏𝑖𝑡𝑠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GPS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1064 </m:t>
                        </m:r>
                        <m:r>
                          <a:rPr lang="en-US" b="0" i="1" smtClean="0">
                            <a:latin typeface="Cambria Math"/>
                          </a:rPr>
                          <m:t>𝑏𝑖𝑡𝑠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2128 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Attitude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288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4608 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Total = GRID + GPS + Attitude = ~3.82MiB per event.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Packets will be stored onboard flight computer </a:t>
                </a:r>
              </a:p>
              <a:p>
                <a:r>
                  <a:rPr lang="en-US" dirty="0" smtClean="0"/>
                  <a:t>Packets will be transmitted with error checking to ground network when available.</a:t>
                </a:r>
              </a:p>
              <a:p>
                <a:r>
                  <a:rPr lang="en-US" dirty="0" smtClean="0"/>
                  <a:t>Packets will then be released for memory consideration.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1">
            <a:off x="2119809" y="1068444"/>
            <a:ext cx="8155475" cy="6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3" y="1227558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70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3" y="2749391"/>
            <a:ext cx="358347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7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7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47" y="2434295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9"/>
            <a:ext cx="6181" cy="284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7" y="2749384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3" y="2577018"/>
            <a:ext cx="667267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1" y="3424782"/>
            <a:ext cx="152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6"/>
            <a:ext cx="1467366" cy="150535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9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8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4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91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9" y="2585206"/>
            <a:ext cx="3951047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6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65" y="1154443"/>
            <a:ext cx="45981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7" y="3713337"/>
            <a:ext cx="4898403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80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87" y="2042353"/>
            <a:ext cx="7869351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77" y="6388281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3" y="2442963"/>
            <a:ext cx="7608283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3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6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/>
              <a:t>Tim </a:t>
            </a:r>
            <a:r>
              <a:rPr lang="en-US" sz="2000" dirty="0" err="1"/>
              <a:t>Kukowski</a:t>
            </a:r>
            <a:endParaRPr lang="en-US" sz="2000" dirty="0"/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/>
              <a:t>Nicholas </a:t>
            </a:r>
            <a:r>
              <a:rPr lang="en-US" sz="2000" dirty="0" err="1"/>
              <a:t>Janak</a:t>
            </a:r>
            <a:endParaRPr lang="en-US" sz="2000" dirty="0"/>
          </a:p>
          <a:p>
            <a:pPr algn="ctr"/>
            <a:r>
              <a:rPr lang="en-US" sz="2000" dirty="0" smtClean="0"/>
              <a:t>Justin Seifert</a:t>
            </a:r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pPr lvl="1"/>
            <a:r>
              <a:rPr lang="en-US" dirty="0" smtClean="0"/>
              <a:t>Solution is 3X3 DCM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</a:t>
            </a:r>
          </a:p>
          <a:p>
            <a:pPr lvl="1"/>
            <a:r>
              <a:rPr lang="en-US" dirty="0" smtClean="0"/>
              <a:t>gyro slowly Drift</a:t>
            </a:r>
          </a:p>
          <a:p>
            <a:pPr lvl="1"/>
            <a:r>
              <a:rPr lang="en-US" dirty="0" smtClean="0"/>
              <a:t>Vector matching of Magnet field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285254"/>
              </p:ext>
            </p:extLst>
          </p:nvPr>
        </p:nvGraphicFramePr>
        <p:xfrm>
          <a:off x="3714703" y="4675533"/>
          <a:ext cx="6732638" cy="20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4" imgW="1670040" imgH="514800" progId="Package">
                  <p:embed/>
                </p:oleObj>
              </mc:Choice>
              <mc:Fallback>
                <p:oleObj name="Packager Shell Object" showAsIcon="1" r:id="rId4" imgW="16700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703" y="4675533"/>
                        <a:ext cx="6732638" cy="207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0440" y="4246075"/>
            <a:ext cx="264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THIS PAPER!!!!!</a:t>
            </a:r>
          </a:p>
          <a:p>
            <a:r>
              <a:rPr lang="en-US" dirty="0" err="1" smtClean="0"/>
              <a:t>Gebre</a:t>
            </a:r>
            <a:r>
              <a:rPr lang="en-US" dirty="0" smtClean="0"/>
              <a:t> Wrote it so he knows </a:t>
            </a:r>
            <a:r>
              <a:rPr lang="en-US" dirty="0" err="1" smtClean="0"/>
              <a:t>whats</a:t>
            </a:r>
            <a:r>
              <a:rPr lang="en-US" dirty="0" smtClean="0"/>
              <a:t> going on. You just need to read section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9926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vector matching to start</a:t>
            </a:r>
          </a:p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Reset Attitude </a:t>
            </a:r>
            <a:r>
              <a:rPr lang="en-US" dirty="0" err="1" smtClean="0"/>
              <a:t>Soln</a:t>
            </a:r>
            <a:r>
              <a:rPr lang="en-US" dirty="0" smtClean="0"/>
              <a:t> if Vector matching is found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98441" y="22808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202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80872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9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3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5" y="3486977"/>
            <a:ext cx="1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3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3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3" y="1227558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1" y="1427453"/>
            <a:ext cx="6905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smtClean="0">
                <a:solidFill>
                  <a:srgbClr val="FFFF00"/>
                </a:solidFill>
              </a:rPr>
              <a:t>C</a:t>
            </a:r>
            <a:r>
              <a:rPr lang="en-US" sz="3600" dirty="0" smtClean="0"/>
              <a:t>ubeSat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4" y="363165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2" y="1826280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9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41" y="3773782"/>
            <a:ext cx="25265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4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7"/>
                <a:gridCol w="3506199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3" y="5477449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54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</a:t>
            </a:r>
            <a:r>
              <a:rPr lang="en-US" dirty="0" smtClean="0"/>
              <a:t>gamma </a:t>
            </a:r>
            <a:r>
              <a:rPr lang="en-US" dirty="0"/>
              <a:t>r</a:t>
            </a:r>
            <a:r>
              <a:rPr lang="en-US" dirty="0" smtClean="0"/>
              <a:t>ay events </a:t>
            </a:r>
            <a:r>
              <a:rPr lang="en-US" dirty="0"/>
              <a:t>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4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9657" y="5985607"/>
            <a:ext cx="687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812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98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1" y="4153729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7" y="1239851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3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3762473"/>
            <a:ext cx="3111513" cy="2105457"/>
          </a:xfrm>
        </p:spPr>
      </p:pic>
      <p:sp>
        <p:nvSpPr>
          <p:cNvPr id="11" name="TextBox 10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*Images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8925">
            <a:off x="7364185" y="1054473"/>
            <a:ext cx="3449172" cy="255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3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88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12" y="668186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4252" y="2600262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54826" y="3008257"/>
            <a:ext cx="988215" cy="4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5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14" y="3526059"/>
            <a:ext cx="180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ClydeSpace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8966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Standards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371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87" y="1854971"/>
          <a:ext cx="10714042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10" y="1444487"/>
            <a:ext cx="12191999" cy="5869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CONOPS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124" y="1510753"/>
            <a:ext cx="51683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85000"/>
                  </a:schemeClr>
                </a:solidFill>
              </a:rPr>
              <a:t>SOCRATES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in LEO (~410km/~255 miles)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under photovoltaic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Continuous environmental polling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Triggered by GRB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GRID data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GPS “best XYZ” and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velocities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Attitude vector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Real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Radio Communication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Transfers GRB telemetry to ground stations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185" flipH="1">
            <a:off x="7184537" y="2372691"/>
            <a:ext cx="1096347" cy="850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9819" y="3832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Finalize design.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smtClean="0"/>
              <a:t>Power simulation board</a:t>
            </a:r>
          </a:p>
          <a:p>
            <a:pPr lvl="1"/>
            <a:r>
              <a:rPr lang="en-US" dirty="0"/>
              <a:t>HASP Mission in Summer</a:t>
            </a:r>
          </a:p>
          <a:p>
            <a:pPr lvl="2"/>
            <a:r>
              <a:rPr lang="en-US" dirty="0" smtClean="0"/>
              <a:t>Use this opportunity to “fly” SOCRATES prototype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9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1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3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0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3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45" y="2200607"/>
            <a:ext cx="234795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42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8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5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6" y="2761666"/>
            <a:ext cx="274666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1" y="4725841"/>
            <a:ext cx="2067379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74" y="2495980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803" y="5232821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4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4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4"/>
            <a:ext cx="5366339" cy="4825777"/>
          </a:xfrm>
        </p:spPr>
        <p:txBody>
          <a:bodyPr/>
          <a:lstStyle/>
          <a:p>
            <a:r>
              <a:rPr lang="en-US" dirty="0" smtClean="0"/>
              <a:t>Power Budget Modeling</a:t>
            </a:r>
          </a:p>
          <a:p>
            <a:pPr lvl="1"/>
            <a:r>
              <a:rPr lang="en-US" dirty="0" smtClean="0"/>
              <a:t>1.5 hour orbit period</a:t>
            </a:r>
          </a:p>
          <a:p>
            <a:pPr lvl="1"/>
            <a:r>
              <a:rPr lang="en-US" dirty="0" smtClean="0"/>
              <a:t>0.98 hour sunlight period</a:t>
            </a:r>
          </a:p>
          <a:p>
            <a:pPr lvl="1"/>
            <a:r>
              <a:rPr lang="en-US" dirty="0" smtClean="0"/>
              <a:t>1 degree/ 15 seconds</a:t>
            </a:r>
          </a:p>
          <a:p>
            <a:pPr lvl="1"/>
            <a:r>
              <a:rPr lang="en-US" dirty="0" smtClean="0"/>
              <a:t>6.26 W/h efficiency at 80 degrees Celsius</a:t>
            </a:r>
          </a:p>
          <a:p>
            <a:pPr lvl="1"/>
            <a:r>
              <a:rPr lang="en-US" dirty="0" smtClean="0"/>
              <a:t>Took percent offset from perpendicular position relative to sunlight, and calculated wattage per second in that position. Added for total sunlit orbit for each solar panel.</a:t>
            </a:r>
          </a:p>
          <a:p>
            <a:pPr lvl="1"/>
            <a:r>
              <a:rPr lang="en-US" dirty="0" smtClean="0"/>
              <a:t>~ 10.5 – 13 W gained per idling orbit,     ~ 12.7 W per transmitting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28960" y="2304288"/>
            <a:ext cx="2130552" cy="2130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7728960" y="3369564"/>
            <a:ext cx="2133984" cy="4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>
            <a:off x="8794236" y="2304288"/>
            <a:ext cx="0" cy="2130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12382" y="3369564"/>
            <a:ext cx="1178431" cy="1065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0804" y="3369564"/>
            <a:ext cx="1134629" cy="9921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6"/>
          </p:cNvCxnSpPr>
          <p:nvPr/>
        </p:nvCxnSpPr>
        <p:spPr>
          <a:xfrm flipV="1">
            <a:off x="9859512" y="3369577"/>
            <a:ext cx="1623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</p:cNvCxnSpPr>
          <p:nvPr/>
        </p:nvCxnSpPr>
        <p:spPr>
          <a:xfrm flipV="1">
            <a:off x="9547503" y="2549466"/>
            <a:ext cx="79956" cy="6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</p:cNvCxnSpPr>
          <p:nvPr/>
        </p:nvCxnSpPr>
        <p:spPr>
          <a:xfrm flipH="1" flipV="1">
            <a:off x="8794245" y="2177117"/>
            <a:ext cx="1" cy="12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7964273" y="2541272"/>
            <a:ext cx="76699" cy="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2"/>
          </p:cNvCxnSpPr>
          <p:nvPr/>
        </p:nvCxnSpPr>
        <p:spPr>
          <a:xfrm flipH="1">
            <a:off x="7513479" y="3369564"/>
            <a:ext cx="215484" cy="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26985" y="3956206"/>
            <a:ext cx="3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0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46274" y="37340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4068" y="3371856"/>
            <a:ext cx="36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6984" y="2705486"/>
            <a:ext cx="5219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73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2449" y="2296147"/>
            <a:ext cx="478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2759" y="2467602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78652" y="3123356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10499237" y="3209475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02" y="1470110"/>
            <a:ext cx="438951" cy="438950"/>
          </a:xfrm>
          <a:prstGeom prst="rect">
            <a:avLst/>
          </a:prstGeom>
        </p:spPr>
      </p:pic>
      <p:sp>
        <p:nvSpPr>
          <p:cNvPr id="40" name="Diamond 39"/>
          <p:cNvSpPr/>
          <p:nvPr/>
        </p:nvSpPr>
        <p:spPr>
          <a:xfrm rot="2700000">
            <a:off x="10024116" y="1855903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 rot="2700000">
            <a:off x="7214135" y="1815330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23" y="3179121"/>
            <a:ext cx="438951" cy="4389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9" idx="0"/>
          </p:cNvCxnSpPr>
          <p:nvPr/>
        </p:nvCxnSpPr>
        <p:spPr>
          <a:xfrm flipV="1">
            <a:off x="8797669" y="1239851"/>
            <a:ext cx="0" cy="2302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</p:cNvCxnSpPr>
          <p:nvPr/>
        </p:nvCxnSpPr>
        <p:spPr>
          <a:xfrm>
            <a:off x="10919861" y="3419787"/>
            <a:ext cx="284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2"/>
          </p:cNvCxnSpPr>
          <p:nvPr/>
        </p:nvCxnSpPr>
        <p:spPr>
          <a:xfrm>
            <a:off x="8797669" y="1909064"/>
            <a:ext cx="0" cy="21245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0" idx="0"/>
          </p:cNvCxnSpPr>
          <p:nvPr/>
        </p:nvCxnSpPr>
        <p:spPr>
          <a:xfrm flipV="1">
            <a:off x="10383141" y="1768788"/>
            <a:ext cx="148715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</p:cNvCxnSpPr>
          <p:nvPr/>
        </p:nvCxnSpPr>
        <p:spPr>
          <a:xfrm flipH="1">
            <a:off x="9925433" y="2214928"/>
            <a:ext cx="160283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1"/>
          </p:cNvCxnSpPr>
          <p:nvPr/>
        </p:nvCxnSpPr>
        <p:spPr>
          <a:xfrm flipH="1">
            <a:off x="10241181" y="3419787"/>
            <a:ext cx="25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1" idx="3"/>
          </p:cNvCxnSpPr>
          <p:nvPr/>
        </p:nvCxnSpPr>
        <p:spPr>
          <a:xfrm>
            <a:off x="7573160" y="2174355"/>
            <a:ext cx="155800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1" idx="1"/>
          </p:cNvCxnSpPr>
          <p:nvPr/>
        </p:nvCxnSpPr>
        <p:spPr>
          <a:xfrm flipH="1" flipV="1">
            <a:off x="7127021" y="1725929"/>
            <a:ext cx="148715" cy="1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2" idx="3"/>
          </p:cNvCxnSpPr>
          <p:nvPr/>
        </p:nvCxnSpPr>
        <p:spPr>
          <a:xfrm>
            <a:off x="7118765" y="3398596"/>
            <a:ext cx="30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2" idx="1"/>
          </p:cNvCxnSpPr>
          <p:nvPr/>
        </p:nvCxnSpPr>
        <p:spPr>
          <a:xfrm flipH="1">
            <a:off x="6455674" y="3398596"/>
            <a:ext cx="224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8" idx="0"/>
            <a:endCxn id="38" idx="3"/>
          </p:cNvCxnSpPr>
          <p:nvPr/>
        </p:nvCxnSpPr>
        <p:spPr>
          <a:xfrm>
            <a:off x="10709549" y="3209475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1"/>
            <a:endCxn id="38" idx="2"/>
          </p:cNvCxnSpPr>
          <p:nvPr/>
        </p:nvCxnSpPr>
        <p:spPr>
          <a:xfrm>
            <a:off x="10499237" y="3419787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0" idx="1"/>
            <a:endCxn id="40" idx="0"/>
          </p:cNvCxnSpPr>
          <p:nvPr/>
        </p:nvCxnSpPr>
        <p:spPr>
          <a:xfrm>
            <a:off x="10085717" y="1917502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0" idx="2"/>
            <a:endCxn id="40" idx="3"/>
          </p:cNvCxnSpPr>
          <p:nvPr/>
        </p:nvCxnSpPr>
        <p:spPr>
          <a:xfrm>
            <a:off x="10085717" y="2214928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9" idx="1"/>
            <a:endCxn id="39" idx="0"/>
          </p:cNvCxnSpPr>
          <p:nvPr/>
        </p:nvCxnSpPr>
        <p:spPr>
          <a:xfrm flipV="1">
            <a:off x="8578197" y="1470124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9" idx="3"/>
          </p:cNvCxnSpPr>
          <p:nvPr/>
        </p:nvCxnSpPr>
        <p:spPr>
          <a:xfrm flipV="1">
            <a:off x="8797669" y="168958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1" idx="0"/>
            <a:endCxn id="41" idx="3"/>
          </p:cNvCxnSpPr>
          <p:nvPr/>
        </p:nvCxnSpPr>
        <p:spPr>
          <a:xfrm>
            <a:off x="7573160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1" idx="1"/>
            <a:endCxn id="41" idx="2"/>
          </p:cNvCxnSpPr>
          <p:nvPr/>
        </p:nvCxnSpPr>
        <p:spPr>
          <a:xfrm>
            <a:off x="7275735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0"/>
            <a:endCxn id="42" idx="3"/>
          </p:cNvCxnSpPr>
          <p:nvPr/>
        </p:nvCxnSpPr>
        <p:spPr>
          <a:xfrm>
            <a:off x="6899290" y="317913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2" idx="1"/>
            <a:endCxn id="42" idx="2"/>
          </p:cNvCxnSpPr>
          <p:nvPr/>
        </p:nvCxnSpPr>
        <p:spPr>
          <a:xfrm>
            <a:off x="6679817" y="3398601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11227" y="4479996"/>
            <a:ext cx="1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Unlit portion of orbit</a:t>
            </a:r>
          </a:p>
        </p:txBody>
      </p:sp>
    </p:spTree>
    <p:extLst>
      <p:ext uri="{BB962C8B-B14F-4D97-AF65-F5344CB8AC3E}">
        <p14:creationId xmlns:p14="http://schemas.microsoft.com/office/powerpoint/2010/main" val="25028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7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/>
              <a:t>NASA CubeSat Launch Initiative (NCLI)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30" y="1227558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76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65"/>
            <a:ext cx="6425179" cy="2328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5" y="3720148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5" y="1566534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62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9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58" y="1878840"/>
            <a:ext cx="5715567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  <a:p>
            <a:r>
              <a:rPr lang="en-US" dirty="0" smtClean="0"/>
              <a:t>Hours:</a:t>
            </a:r>
            <a:r>
              <a:rPr lang="en-US" dirty="0"/>
              <a:t> </a:t>
            </a:r>
            <a:r>
              <a:rPr lang="en-US" dirty="0" smtClean="0"/>
              <a:t>~100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90" y="1338355"/>
            <a:ext cx="4626095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9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7" y="2627349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51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6" y="2490641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4" y="4333966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6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5271</TotalTime>
  <Words>4578</Words>
  <Application>Microsoft Office PowerPoint</Application>
  <PresentationFormat>Custom</PresentationFormat>
  <Paragraphs>1009</Paragraphs>
  <Slides>90</Slides>
  <Notes>21</Notes>
  <HiddenSlides>0</HiddenSlides>
  <MMClips>1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Theme1</vt:lpstr>
      <vt:lpstr>1_Theme1</vt:lpstr>
      <vt:lpstr>2_Theme1</vt:lpstr>
      <vt:lpstr>3_Theme1</vt:lpstr>
      <vt:lpstr>4_Theme1</vt:lpstr>
      <vt:lpstr>5_Theme1</vt:lpstr>
      <vt:lpstr>6_Theme1</vt:lpstr>
      <vt:lpstr>Packager Shell Object</vt:lpstr>
      <vt:lpstr>Socrates</vt:lpstr>
      <vt:lpstr>Agenda</vt:lpstr>
      <vt:lpstr>Introduction</vt:lpstr>
      <vt:lpstr>Motivation</vt:lpstr>
      <vt:lpstr>Motivation</vt:lpstr>
      <vt:lpstr>CONOPS</vt:lpstr>
      <vt:lpstr>Motivation</vt:lpstr>
      <vt:lpstr>Motivation</vt:lpstr>
      <vt:lpstr>Design Approach</vt:lpstr>
      <vt:lpstr>Purchases </vt:lpstr>
      <vt:lpstr>Budget</vt:lpstr>
      <vt:lpstr>Final Budget</vt:lpstr>
      <vt:lpstr>Design - Data Packet</vt:lpstr>
      <vt:lpstr>Design - Data </vt:lpstr>
      <vt:lpstr>Design - Model</vt:lpstr>
      <vt:lpstr>Design - Model</vt:lpstr>
      <vt:lpstr>Design - Structure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Standards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Individual Design Contributions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138</cp:revision>
  <dcterms:created xsi:type="dcterms:W3CDTF">2015-11-20T16:46:02Z</dcterms:created>
  <dcterms:modified xsi:type="dcterms:W3CDTF">2015-12-17T17:11:32Z</dcterms:modified>
</cp:coreProperties>
</file>